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540" r:id="rId2"/>
    <p:sldId id="579" r:id="rId3"/>
    <p:sldId id="636" r:id="rId4"/>
    <p:sldId id="574" r:id="rId5"/>
    <p:sldId id="640" r:id="rId6"/>
    <p:sldId id="584" r:id="rId7"/>
    <p:sldId id="638" r:id="rId8"/>
    <p:sldId id="641" r:id="rId9"/>
    <p:sldId id="644" r:id="rId10"/>
    <p:sldId id="29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Steve Chan" initials="SC"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30" autoAdjust="0"/>
    <p:restoredTop sz="94136" autoAdjust="0"/>
  </p:normalViewPr>
  <p:slideViewPr>
    <p:cSldViewPr snapToGrid="0" snapToObjects="1">
      <p:cViewPr varScale="1">
        <p:scale>
          <a:sx n="105" d="100"/>
          <a:sy n="105" d="100"/>
        </p:scale>
        <p:origin x="448" y="192"/>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6/24/18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189115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adjust the length and width of the arrow, click on the arrow, grab a corner, and lengthen or shorten, depending on your preference.  </a:t>
            </a:r>
          </a:p>
          <a:p>
            <a:endParaRPr lang="en-US" baseline="0" dirty="0"/>
          </a:p>
          <a:p>
            <a:r>
              <a:rPr lang="en-US" baseline="0" dirty="0"/>
              <a:t>To add a bubble, click on the bubble, ensure it is fully highlighted, COPY and PASTE.  Then drag the bubble to your preferred placement.  </a:t>
            </a:r>
          </a:p>
          <a:p>
            <a:endParaRPr lang="en-US" baseline="0" dirty="0"/>
          </a:p>
          <a:p>
            <a:r>
              <a:rPr lang="en-US" baseline="0" dirty="0"/>
              <a:t>To delete a bubble, click on the bubble, ensuring it is highlighted and click DELETE.  If you make a mistake, go to your top bar on PP and click EDIT, UNDO</a:t>
            </a:r>
            <a:endParaRPr lang="en-US" dirty="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10</a:t>
            </a:fld>
            <a:endParaRPr lang="en-US"/>
          </a:p>
        </p:txBody>
      </p:sp>
    </p:spTree>
    <p:extLst>
      <p:ext uri="{BB962C8B-B14F-4D97-AF65-F5344CB8AC3E}">
        <p14:creationId xmlns:p14="http://schemas.microsoft.com/office/powerpoint/2010/main" val="12560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366" y="761997"/>
            <a:ext cx="7385029" cy="2533369"/>
          </a:xfrm>
        </p:spPr>
        <p:txBody>
          <a:bodyPr/>
          <a:lstStyle/>
          <a:p>
            <a:r>
              <a:rPr lang="en-US" dirty="0"/>
              <a:t>Work Track 5 Overview and Update</a:t>
            </a:r>
          </a:p>
        </p:txBody>
      </p:sp>
      <p:sp>
        <p:nvSpPr>
          <p:cNvPr id="4" name="Text Placeholder 3"/>
          <p:cNvSpPr>
            <a:spLocks noGrp="1"/>
          </p:cNvSpPr>
          <p:nvPr>
            <p:ph type="body" sz="quarter" idx="11"/>
          </p:nvPr>
        </p:nvSpPr>
        <p:spPr>
          <a:xfrm>
            <a:off x="2061883" y="3802071"/>
            <a:ext cx="6382512" cy="273605"/>
          </a:xfrm>
        </p:spPr>
        <p:txBody>
          <a:bodyPr>
            <a:normAutofit lnSpcReduction="10000"/>
          </a:bodyPr>
          <a:lstStyle/>
          <a:p>
            <a:r>
              <a:rPr lang="en-US" dirty="0"/>
              <a:t>ICANN62</a:t>
            </a:r>
          </a:p>
        </p:txBody>
      </p:sp>
    </p:spTree>
    <p:extLst>
      <p:ext uri="{BB962C8B-B14F-4D97-AF65-F5344CB8AC3E}">
        <p14:creationId xmlns:p14="http://schemas.microsoft.com/office/powerpoint/2010/main" val="331157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1504224" y="3697809"/>
            <a:ext cx="4827996" cy="121596"/>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cs typeface="Arial"/>
            </a:endParaRPr>
          </a:p>
        </p:txBody>
      </p:sp>
      <p:sp>
        <p:nvSpPr>
          <p:cNvPr id="7" name="Oval 6"/>
          <p:cNvSpPr/>
          <p:nvPr/>
        </p:nvSpPr>
        <p:spPr>
          <a:xfrm>
            <a:off x="1822992" y="3653147"/>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5" name="Oval 14"/>
          <p:cNvSpPr/>
          <p:nvPr/>
        </p:nvSpPr>
        <p:spPr>
          <a:xfrm>
            <a:off x="4306688" y="3653147"/>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6" name="Oval 15"/>
          <p:cNvSpPr/>
          <p:nvPr/>
        </p:nvSpPr>
        <p:spPr>
          <a:xfrm>
            <a:off x="5555290" y="3653147"/>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grpSp>
        <p:nvGrpSpPr>
          <p:cNvPr id="14" name="Group 13"/>
          <p:cNvGrpSpPr/>
          <p:nvPr/>
        </p:nvGrpSpPr>
        <p:grpSpPr>
          <a:xfrm>
            <a:off x="1276346" y="2009561"/>
            <a:ext cx="1259550" cy="1259550"/>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2" name="TextBox 11"/>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Jul</a:t>
              </a:r>
            </a:p>
            <a:p>
              <a:pPr algn="ctr"/>
              <a:r>
                <a:rPr lang="en-US" dirty="0">
                  <a:solidFill>
                    <a:schemeClr val="bg1"/>
                  </a:solidFill>
                  <a:cs typeface="Arial"/>
                </a:rPr>
                <a:t>2018</a:t>
              </a:r>
            </a:p>
          </p:txBody>
        </p:sp>
      </p:grpSp>
      <p:grpSp>
        <p:nvGrpSpPr>
          <p:cNvPr id="18" name="Group 17"/>
          <p:cNvGrpSpPr/>
          <p:nvPr/>
        </p:nvGrpSpPr>
        <p:grpSpPr>
          <a:xfrm>
            <a:off x="2509897" y="2045208"/>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4" name="TextBox 2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Aug</a:t>
                </a:r>
              </a:p>
              <a:p>
                <a:pPr algn="ctr"/>
                <a:r>
                  <a:rPr lang="en-US" dirty="0">
                    <a:solidFill>
                      <a:schemeClr val="bg1"/>
                    </a:solidFill>
                    <a:cs typeface="Arial"/>
                  </a:rPr>
                  <a:t>2018</a:t>
                </a:r>
              </a:p>
            </p:txBody>
          </p:sp>
        </p:grpSp>
      </p:grpSp>
      <p:grpSp>
        <p:nvGrpSpPr>
          <p:cNvPr id="25" name="Group 24"/>
          <p:cNvGrpSpPr/>
          <p:nvPr/>
        </p:nvGrpSpPr>
        <p:grpSpPr>
          <a:xfrm>
            <a:off x="3743448" y="2009561"/>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8" name="TextBox 27"/>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October</a:t>
              </a:r>
            </a:p>
            <a:p>
              <a:pPr algn="ctr"/>
              <a:r>
                <a:rPr lang="en-US" dirty="0">
                  <a:solidFill>
                    <a:schemeClr val="bg1"/>
                  </a:solidFill>
                  <a:cs typeface="Arial"/>
                </a:rPr>
                <a:t>2018</a:t>
              </a:r>
            </a:p>
          </p:txBody>
        </p:sp>
      </p:grpSp>
      <p:grpSp>
        <p:nvGrpSpPr>
          <p:cNvPr id="29" name="Group 28"/>
          <p:cNvGrpSpPr/>
          <p:nvPr/>
        </p:nvGrpSpPr>
        <p:grpSpPr>
          <a:xfrm>
            <a:off x="4976999" y="2009561"/>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4" name="TextBox 3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Q2</a:t>
              </a:r>
            </a:p>
            <a:p>
              <a:pPr algn="ctr"/>
              <a:r>
                <a:rPr lang="en-US" dirty="0">
                  <a:solidFill>
                    <a:schemeClr val="bg1"/>
                  </a:solidFill>
                  <a:cs typeface="Arial"/>
                </a:rPr>
                <a:t>2019</a:t>
              </a:r>
            </a:p>
          </p:txBody>
        </p:sp>
      </p:grpSp>
      <p:sp>
        <p:nvSpPr>
          <p:cNvPr id="19" name="TextBox 18"/>
          <p:cNvSpPr txBox="1"/>
          <p:nvPr/>
        </p:nvSpPr>
        <p:spPr>
          <a:xfrm>
            <a:off x="7046115" y="2756530"/>
            <a:ext cx="1286845" cy="830997"/>
          </a:xfrm>
          <a:prstGeom prst="rect">
            <a:avLst/>
          </a:prstGeom>
          <a:noFill/>
        </p:spPr>
        <p:txBody>
          <a:bodyPr wrap="square" rtlCol="0">
            <a:spAutoFit/>
          </a:bodyPr>
          <a:lstStyle/>
          <a:p>
            <a:pPr algn="ctr"/>
            <a:r>
              <a:rPr lang="en-US" sz="2300" dirty="0">
                <a:solidFill>
                  <a:srgbClr val="154A78"/>
                </a:solidFill>
                <a:cs typeface="Arial"/>
              </a:rPr>
              <a:t>Next</a:t>
            </a:r>
          </a:p>
          <a:p>
            <a:pPr algn="ctr"/>
            <a:r>
              <a:rPr lang="en-US" sz="2300" dirty="0">
                <a:solidFill>
                  <a:srgbClr val="154A78"/>
                </a:solidFill>
                <a:cs typeface="Arial"/>
              </a:rPr>
              <a:t>Steps</a:t>
            </a:r>
          </a:p>
        </p:txBody>
      </p:sp>
      <p:sp>
        <p:nvSpPr>
          <p:cNvPr id="38" name="TextBox 37"/>
          <p:cNvSpPr txBox="1"/>
          <p:nvPr/>
        </p:nvSpPr>
        <p:spPr>
          <a:xfrm>
            <a:off x="1310685" y="3982882"/>
            <a:ext cx="1190873" cy="461665"/>
          </a:xfrm>
          <a:prstGeom prst="rect">
            <a:avLst/>
          </a:prstGeom>
          <a:noFill/>
        </p:spPr>
        <p:txBody>
          <a:bodyPr wrap="square" rtlCol="0">
            <a:spAutoFit/>
          </a:bodyPr>
          <a:lstStyle/>
          <a:p>
            <a:pPr algn="ctr"/>
            <a:r>
              <a:rPr lang="en-US" sz="1200" dirty="0">
                <a:cs typeface="Arial"/>
              </a:rPr>
              <a:t>Draft Initial Report</a:t>
            </a:r>
          </a:p>
        </p:txBody>
      </p:sp>
      <p:sp>
        <p:nvSpPr>
          <p:cNvPr id="39" name="TextBox 38"/>
          <p:cNvSpPr txBox="1"/>
          <p:nvPr/>
        </p:nvSpPr>
        <p:spPr>
          <a:xfrm>
            <a:off x="2557834" y="3982882"/>
            <a:ext cx="1190873" cy="461665"/>
          </a:xfrm>
          <a:prstGeom prst="rect">
            <a:avLst/>
          </a:prstGeom>
          <a:noFill/>
        </p:spPr>
        <p:txBody>
          <a:bodyPr wrap="square" rtlCol="0">
            <a:spAutoFit/>
          </a:bodyPr>
          <a:lstStyle/>
          <a:p>
            <a:pPr algn="ctr"/>
            <a:r>
              <a:rPr lang="en-US" sz="1200" dirty="0">
                <a:cs typeface="Arial"/>
              </a:rPr>
              <a:t>Publish Initial Report</a:t>
            </a:r>
          </a:p>
        </p:txBody>
      </p:sp>
      <p:sp>
        <p:nvSpPr>
          <p:cNvPr id="40" name="TextBox 39"/>
          <p:cNvSpPr txBox="1"/>
          <p:nvPr/>
        </p:nvSpPr>
        <p:spPr>
          <a:xfrm>
            <a:off x="3798886" y="3982882"/>
            <a:ext cx="1190873" cy="646331"/>
          </a:xfrm>
          <a:prstGeom prst="rect">
            <a:avLst/>
          </a:prstGeom>
          <a:noFill/>
        </p:spPr>
        <p:txBody>
          <a:bodyPr wrap="square" rtlCol="0">
            <a:spAutoFit/>
          </a:bodyPr>
          <a:lstStyle/>
          <a:p>
            <a:pPr algn="ctr"/>
            <a:r>
              <a:rPr lang="en-US" sz="1200" dirty="0">
                <a:cs typeface="Arial"/>
              </a:rPr>
              <a:t>Close Public Comment on Initial Report</a:t>
            </a:r>
          </a:p>
        </p:txBody>
      </p:sp>
      <p:sp>
        <p:nvSpPr>
          <p:cNvPr id="41" name="TextBox 40"/>
          <p:cNvSpPr txBox="1"/>
          <p:nvPr/>
        </p:nvSpPr>
        <p:spPr>
          <a:xfrm>
            <a:off x="5047609" y="3982882"/>
            <a:ext cx="1190873" cy="461665"/>
          </a:xfrm>
          <a:prstGeom prst="rect">
            <a:avLst/>
          </a:prstGeom>
          <a:noFill/>
        </p:spPr>
        <p:txBody>
          <a:bodyPr wrap="square" rtlCol="0">
            <a:spAutoFit/>
          </a:bodyPr>
          <a:lstStyle/>
          <a:p>
            <a:pPr algn="ctr"/>
            <a:r>
              <a:rPr lang="en-US" sz="1200" dirty="0">
                <a:cs typeface="Arial"/>
              </a:rPr>
              <a:t>Publish Final Report</a:t>
            </a:r>
          </a:p>
        </p:txBody>
      </p:sp>
      <p:sp>
        <p:nvSpPr>
          <p:cNvPr id="2" name="Title 1"/>
          <p:cNvSpPr>
            <a:spLocks noGrp="1"/>
          </p:cNvSpPr>
          <p:nvPr>
            <p:ph type="title"/>
          </p:nvPr>
        </p:nvSpPr>
        <p:spPr>
          <a:prstGeom prst="rect">
            <a:avLst/>
          </a:prstGeom>
        </p:spPr>
        <p:txBody>
          <a:bodyPr/>
          <a:lstStyle/>
          <a:p>
            <a:r>
              <a:rPr lang="en-US" dirty="0">
                <a:latin typeface="+mn-lt"/>
                <a:cs typeface="Arial"/>
              </a:rPr>
              <a:t>Work Track 5 Timeline – Current Estimates</a:t>
            </a:r>
          </a:p>
        </p:txBody>
      </p:sp>
    </p:spTree>
    <p:extLst>
      <p:ext uri="{BB962C8B-B14F-4D97-AF65-F5344CB8AC3E}">
        <p14:creationId xmlns:p14="http://schemas.microsoft.com/office/powerpoint/2010/main" val="106061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is Work Track 5?</a:t>
            </a:r>
          </a:p>
        </p:txBody>
      </p:sp>
      <p:sp>
        <p:nvSpPr>
          <p:cNvPr id="3" name="Content Placeholder 2"/>
          <p:cNvSpPr>
            <a:spLocks noGrp="1"/>
          </p:cNvSpPr>
          <p:nvPr>
            <p:ph sz="quarter" idx="10"/>
          </p:nvPr>
        </p:nvSpPr>
        <p:spPr>
          <a:xfrm>
            <a:off x="480517" y="884058"/>
            <a:ext cx="7907338" cy="4571813"/>
          </a:xfrm>
        </p:spPr>
        <p:txBody>
          <a:bodyPr/>
          <a:lstStyle/>
          <a:p>
            <a:r>
              <a:rPr lang="en-US" sz="2000" dirty="0"/>
              <a:t>Work Track 5 is a sub-team of the New </a:t>
            </a:r>
            <a:r>
              <a:rPr lang="en-US" sz="2000" dirty="0" err="1"/>
              <a:t>gTLD</a:t>
            </a:r>
            <a:r>
              <a:rPr lang="en-US" sz="2000" dirty="0"/>
              <a:t> Subsequent Procedures Policy Development Process (PDP) Working Group (WG).</a:t>
            </a:r>
          </a:p>
          <a:p>
            <a:r>
              <a:rPr lang="en-US" sz="2000" dirty="0"/>
              <a:t>The overall Working Group is tasked with calling upon the community’s collective experiences from the 2012 New </a:t>
            </a:r>
            <a:r>
              <a:rPr lang="en-US" sz="2000" dirty="0" err="1"/>
              <a:t>gTLD</a:t>
            </a:r>
            <a:r>
              <a:rPr lang="en-US" sz="2000" dirty="0"/>
              <a:t> Program round to determine what, if any changes may need to be made to the existing 2007 Introduction of New Generic Top-Level Domains policy recommendations. </a:t>
            </a:r>
          </a:p>
          <a:p>
            <a:r>
              <a:rPr lang="en-US" sz="2000" dirty="0"/>
              <a:t>Work Track 5 seeks to review the existing policy and implementation related to the topic of geographic names at the top level, determine if changes are needed, and recommend revised or new policy or implementation guidance, as appropriate. </a:t>
            </a:r>
          </a:p>
          <a:p>
            <a:endParaRPr lang="en-US" dirty="0"/>
          </a:p>
        </p:txBody>
      </p:sp>
    </p:spTree>
    <p:extLst>
      <p:ext uri="{BB962C8B-B14F-4D97-AF65-F5344CB8AC3E}">
        <p14:creationId xmlns:p14="http://schemas.microsoft.com/office/powerpoint/2010/main" val="37783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Why is Work Track 5 Doing this Work?</a:t>
            </a:r>
          </a:p>
        </p:txBody>
      </p:sp>
      <p:sp>
        <p:nvSpPr>
          <p:cNvPr id="3" name="Content Placeholder 2"/>
          <p:cNvSpPr>
            <a:spLocks noGrp="1"/>
          </p:cNvSpPr>
          <p:nvPr>
            <p:ph sz="quarter" idx="10"/>
          </p:nvPr>
        </p:nvSpPr>
        <p:spPr>
          <a:xfrm>
            <a:off x="427709" y="895781"/>
            <a:ext cx="8294259" cy="4942311"/>
          </a:xfrm>
        </p:spPr>
        <p:txBody>
          <a:bodyPr/>
          <a:lstStyle/>
          <a:p>
            <a:r>
              <a:rPr lang="en-US" sz="2000" dirty="0">
                <a:solidFill>
                  <a:schemeClr val="tx1"/>
                </a:solidFill>
              </a:rPr>
              <a:t>There had previously been parallel efforts </a:t>
            </a:r>
            <a:r>
              <a:rPr lang="en-US" sz="2000" dirty="0"/>
              <a:t>within the community working on the issue of geographic names, each with a different focus. </a:t>
            </a:r>
          </a:p>
          <a:p>
            <a:r>
              <a:rPr lang="en-US" sz="2000" dirty="0"/>
              <a:t>The topic of geographic names at the top level is included within the charter of the New </a:t>
            </a:r>
            <a:r>
              <a:rPr lang="en-US" sz="2000" dirty="0" err="1"/>
              <a:t>gTLD</a:t>
            </a:r>
            <a:r>
              <a:rPr lang="en-US" sz="2000" dirty="0"/>
              <a:t> Subsequent Procedures PDP Working Group.</a:t>
            </a:r>
          </a:p>
          <a:p>
            <a:r>
              <a:rPr lang="en-US" sz="2000" dirty="0"/>
              <a:t>The Cross-Community Working Group of Use of Country and Territory Names concluded in 2017.</a:t>
            </a:r>
          </a:p>
          <a:p>
            <a:r>
              <a:rPr lang="en-US" sz="2000" dirty="0"/>
              <a:t>There continues to be a recognition in the community that further work is needed in this area, noting that there are strong interests in the GAC, </a:t>
            </a:r>
            <a:r>
              <a:rPr lang="en-US" sz="2000" dirty="0" err="1"/>
              <a:t>ccNSO</a:t>
            </a:r>
            <a:r>
              <a:rPr lang="en-US" sz="2000" dirty="0"/>
              <a:t>, ALAC, and </a:t>
            </a:r>
            <a:r>
              <a:rPr lang="en-US" sz="2000" dirty="0" err="1"/>
              <a:t>ccNSO</a:t>
            </a:r>
            <a:r>
              <a:rPr lang="en-US" sz="2000" dirty="0"/>
              <a:t> on this issue and divergent views.</a:t>
            </a:r>
          </a:p>
          <a:p>
            <a:r>
              <a:rPr lang="en-US" sz="2000" dirty="0"/>
              <a:t>Work Track 5 offers an opportunity for community members from all SO/ACs (as well as anyone not associated with an SO/AC) to participate in discussions about the future treatment of geographic names at the top level. </a:t>
            </a:r>
          </a:p>
          <a:p>
            <a:endParaRPr lang="en-US" sz="2000" b="1" dirty="0"/>
          </a:p>
        </p:txBody>
      </p:sp>
    </p:spTree>
    <p:extLst>
      <p:ext uri="{BB962C8B-B14F-4D97-AF65-F5344CB8AC3E}">
        <p14:creationId xmlns:p14="http://schemas.microsoft.com/office/powerpoint/2010/main" val="79464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does Work Track 5 Complete its Work?</a:t>
            </a:r>
          </a:p>
        </p:txBody>
      </p:sp>
      <p:sp>
        <p:nvSpPr>
          <p:cNvPr id="3" name="Content Placeholder 2"/>
          <p:cNvSpPr>
            <a:spLocks noGrp="1"/>
          </p:cNvSpPr>
          <p:nvPr>
            <p:ph sz="quarter" idx="10"/>
          </p:nvPr>
        </p:nvSpPr>
        <p:spPr>
          <a:xfrm>
            <a:off x="480517" y="884059"/>
            <a:ext cx="8112498" cy="4571813"/>
          </a:xfrm>
        </p:spPr>
        <p:txBody>
          <a:bodyPr/>
          <a:lstStyle/>
          <a:p>
            <a:r>
              <a:rPr lang="en-US" dirty="0"/>
              <a:t>Operates under the GNSO Operating Procedures.</a:t>
            </a:r>
          </a:p>
          <a:p>
            <a:r>
              <a:rPr lang="en-US" dirty="0"/>
              <a:t>Flexibility to experiment with innovative ways to support collaboration and participation from across the community. </a:t>
            </a:r>
          </a:p>
          <a:p>
            <a:r>
              <a:rPr lang="en-US" dirty="0"/>
              <a:t>Inclusive leadership model with four co-leaders representing the </a:t>
            </a:r>
            <a:r>
              <a:rPr lang="en-US" dirty="0" err="1"/>
              <a:t>ccNSO</a:t>
            </a:r>
            <a:r>
              <a:rPr lang="en-US" dirty="0"/>
              <a:t>, GAC, ALAC, and GNSO. </a:t>
            </a:r>
          </a:p>
          <a:p>
            <a:r>
              <a:rPr lang="en-US" dirty="0"/>
              <a:t>Began meeting in November 2017. Currently meeting weekly with very active discussions taking place on the mailing list.</a:t>
            </a:r>
          </a:p>
          <a:p>
            <a:r>
              <a:rPr lang="en-US" dirty="0"/>
              <a:t>Collaborative online tools to collect input.</a:t>
            </a:r>
          </a:p>
          <a:p>
            <a:r>
              <a:rPr lang="en-US" dirty="0"/>
              <a:t>Cross-Community Sessions at ICANN62 are an important way for those in the community not involved in Work Track 5 to share their ideas and opinions on this topic. Please actively participate in the Cross-Community sessions even if you are attending sessions organized by your own SO/AC on this topic. </a:t>
            </a:r>
          </a:p>
        </p:txBody>
      </p:sp>
    </p:spTree>
    <p:extLst>
      <p:ext uri="{BB962C8B-B14F-4D97-AF65-F5344CB8AC3E}">
        <p14:creationId xmlns:p14="http://schemas.microsoft.com/office/powerpoint/2010/main" val="151426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2800" b="1" kern="1200" dirty="0">
                <a:solidFill>
                  <a:schemeClr val="accent6">
                    <a:lumMod val="50000"/>
                  </a:schemeClr>
                </a:solidFill>
                <a:latin typeface="+mj-lt"/>
                <a:ea typeface="+mj-ea"/>
                <a:cs typeface="Arial"/>
              </a:rPr>
              <a:t>Membership</a:t>
            </a:r>
            <a:r>
              <a:rPr lang="en-US" sz="2500" b="1" kern="1200" dirty="0">
                <a:solidFill>
                  <a:schemeClr val="accent6">
                    <a:lumMod val="50000"/>
                  </a:schemeClr>
                </a:solidFill>
                <a:latin typeface="+mj-lt"/>
                <a:ea typeface="+mj-ea"/>
                <a:cs typeface="Arial"/>
              </a:rPr>
              <a:t> </a:t>
            </a:r>
            <a:r>
              <a:rPr lang="en-US" sz="2800" b="1" kern="1200" dirty="0">
                <a:solidFill>
                  <a:schemeClr val="accent6">
                    <a:lumMod val="50000"/>
                  </a:schemeClr>
                </a:solidFill>
                <a:latin typeface="+mj-lt"/>
                <a:ea typeface="+mj-ea"/>
                <a:cs typeface="Arial"/>
              </a:rPr>
              <a:t>and Decision-Making</a:t>
            </a:r>
          </a:p>
        </p:txBody>
      </p:sp>
      <p:sp>
        <p:nvSpPr>
          <p:cNvPr id="3" name="Content Placeholder 2"/>
          <p:cNvSpPr>
            <a:spLocks noGrp="1"/>
          </p:cNvSpPr>
          <p:nvPr>
            <p:ph sz="quarter" idx="10"/>
          </p:nvPr>
        </p:nvSpPr>
        <p:spPr>
          <a:xfrm>
            <a:off x="480517" y="1141966"/>
            <a:ext cx="7907338" cy="4571813"/>
          </a:xfrm>
        </p:spPr>
        <p:txBody>
          <a:bodyPr/>
          <a:lstStyle/>
          <a:p>
            <a:r>
              <a:rPr lang="en-US" dirty="0"/>
              <a:t>Membership</a:t>
            </a:r>
          </a:p>
          <a:p>
            <a:pPr lvl="1"/>
            <a:r>
              <a:rPr lang="en-US" dirty="0"/>
              <a:t>Anyone interested can join as a member (e.g., participate during meetings, send messages on list, etc.) or observer (i.e., receives emails sent to the list). Membership in the overall WG is not required.</a:t>
            </a:r>
          </a:p>
          <a:p>
            <a:pPr lvl="1"/>
            <a:r>
              <a:rPr lang="en-US" dirty="0"/>
              <a:t>Only members will be included in consensus calls.</a:t>
            </a:r>
          </a:p>
          <a:p>
            <a:r>
              <a:rPr lang="en-US" dirty="0"/>
              <a:t>Decision-Making</a:t>
            </a:r>
          </a:p>
          <a:p>
            <a:pPr lvl="1"/>
            <a:r>
              <a:rPr lang="en-US" dirty="0"/>
              <a:t>Definitions for full consensus, consensus, strong support but significant opposition, and divergence available in Annex 1, section 3.6 of the GNSO Operating Procedures.</a:t>
            </a:r>
          </a:p>
          <a:p>
            <a:pPr lvl="1"/>
            <a:r>
              <a:rPr lang="en-US" dirty="0"/>
              <a:t>GNSO PDPs do not vote, though some level of polling may occur.</a:t>
            </a:r>
          </a:p>
          <a:p>
            <a:pPr lvl="1"/>
            <a:r>
              <a:rPr lang="en-US" dirty="0"/>
              <a:t>Decision-making is not based on the most voices.</a:t>
            </a:r>
          </a:p>
        </p:txBody>
      </p:sp>
    </p:spTree>
    <p:extLst>
      <p:ext uri="{BB962C8B-B14F-4D97-AF65-F5344CB8AC3E}">
        <p14:creationId xmlns:p14="http://schemas.microsoft.com/office/powerpoint/2010/main" val="157105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are Work Track 5’s Responsibilities?</a:t>
            </a:r>
          </a:p>
        </p:txBody>
      </p:sp>
      <p:sp>
        <p:nvSpPr>
          <p:cNvPr id="3" name="Content Placeholder 2"/>
          <p:cNvSpPr>
            <a:spLocks noGrp="1"/>
          </p:cNvSpPr>
          <p:nvPr>
            <p:ph sz="quarter" idx="10"/>
          </p:nvPr>
        </p:nvSpPr>
        <p:spPr>
          <a:xfrm>
            <a:off x="585685" y="796369"/>
            <a:ext cx="7907338" cy="4571813"/>
          </a:xfrm>
        </p:spPr>
        <p:txBody>
          <a:bodyPr/>
          <a:lstStyle/>
          <a:p>
            <a:r>
              <a:rPr lang="en-US" dirty="0"/>
              <a:t>While WT5 is a sub team to the full New </a:t>
            </a:r>
            <a:r>
              <a:rPr lang="en-US" dirty="0" err="1"/>
              <a:t>gTLD</a:t>
            </a:r>
            <a:r>
              <a:rPr lang="en-US" dirty="0"/>
              <a:t> Subsequent Procedures PDP WG, it operates under its own specific Terms </a:t>
            </a:r>
            <a:r>
              <a:rPr lang="en-US"/>
              <a:t>of Reference.</a:t>
            </a:r>
            <a:endParaRPr lang="en-US" b="1" dirty="0"/>
          </a:p>
          <a:p>
            <a:r>
              <a:rPr lang="en-US" dirty="0"/>
              <a:t>The Terms of Reference document includes responsibilities of WT5 and information about how WT5 completes its work.</a:t>
            </a:r>
          </a:p>
          <a:p>
            <a:pPr lvl="1"/>
            <a:r>
              <a:rPr lang="en-US" dirty="0"/>
              <a:t>Notes the need for an open participation model, where participants feel comfortable that the process is sufficiently inclusive.</a:t>
            </a:r>
          </a:p>
          <a:p>
            <a:pPr lvl="1"/>
            <a:r>
              <a:rPr lang="en-US" dirty="0"/>
              <a:t>Goal is to establish a consensus-driven outcome in the form of policy recommendations and/or implementation guidance.</a:t>
            </a:r>
          </a:p>
          <a:p>
            <a:pPr lvl="1"/>
            <a:r>
              <a:rPr lang="en-US" dirty="0"/>
              <a:t>WT5’s recommendations will be delivered to the full WG for consideration.</a:t>
            </a:r>
          </a:p>
          <a:p>
            <a:pPr lvl="1"/>
            <a:r>
              <a:rPr lang="en-US" dirty="0"/>
              <a:t>The 4 WT5 co-leads brief the ALAC, </a:t>
            </a:r>
            <a:r>
              <a:rPr lang="en-US" dirty="0" err="1"/>
              <a:t>ccNSO</a:t>
            </a:r>
            <a:r>
              <a:rPr lang="en-US" dirty="0"/>
              <a:t>, GAC, and GNSO on a regular basis.</a:t>
            </a:r>
          </a:p>
          <a:p>
            <a:pPr lvl="1"/>
            <a:r>
              <a:rPr lang="en-US" dirty="0"/>
              <a:t>WT5 members are expected to brief and liaise with their respective organizations, if applicable.</a:t>
            </a:r>
          </a:p>
          <a:p>
            <a:pPr lvl="1"/>
            <a:endParaRPr lang="en-US" b="1" dirty="0"/>
          </a:p>
        </p:txBody>
      </p:sp>
    </p:spTree>
    <p:extLst>
      <p:ext uri="{BB962C8B-B14F-4D97-AF65-F5344CB8AC3E}">
        <p14:creationId xmlns:p14="http://schemas.microsoft.com/office/powerpoint/2010/main" val="67904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2500" b="1" kern="1200" dirty="0">
                <a:solidFill>
                  <a:schemeClr val="accent6">
                    <a:lumMod val="50000"/>
                  </a:schemeClr>
                </a:solidFill>
                <a:latin typeface="+mj-lt"/>
                <a:ea typeface="+mj-ea"/>
                <a:cs typeface="Arial"/>
              </a:rPr>
              <a:t>Scope of Work</a:t>
            </a:r>
          </a:p>
        </p:txBody>
      </p:sp>
      <p:sp>
        <p:nvSpPr>
          <p:cNvPr id="3" name="Content Placeholder 2"/>
          <p:cNvSpPr>
            <a:spLocks noGrp="1"/>
          </p:cNvSpPr>
          <p:nvPr>
            <p:ph sz="quarter" idx="10"/>
          </p:nvPr>
        </p:nvSpPr>
        <p:spPr/>
        <p:txBody>
          <a:bodyPr/>
          <a:lstStyle/>
          <a:p>
            <a:r>
              <a:rPr lang="en-US" dirty="0"/>
              <a:t>Scope - Geographic Names at the top-level only</a:t>
            </a:r>
          </a:p>
          <a:p>
            <a:pPr lvl="1"/>
            <a:r>
              <a:rPr lang="en-US" dirty="0"/>
              <a:t>Two-character ASCII letter-letter combinations</a:t>
            </a:r>
          </a:p>
          <a:p>
            <a:pPr lvl="1"/>
            <a:r>
              <a:rPr lang="en-US" dirty="0"/>
              <a:t>Country and Territory Names (alpha-3 on 3166-1, short and long-form on 3166-1, additional categories in section 2.2.1.4.1 of AGB)</a:t>
            </a:r>
          </a:p>
          <a:p>
            <a:pPr lvl="1"/>
            <a:r>
              <a:rPr lang="en-US" dirty="0"/>
              <a:t>Capital Cities in 3166-1, city names, sub-national names (e.g., county, province, state on 3166-2) </a:t>
            </a:r>
          </a:p>
          <a:p>
            <a:pPr lvl="1"/>
            <a:r>
              <a:rPr lang="en-US" dirty="0"/>
              <a:t>UNESCO regions and names appearing on the “Composition of macro geographical (continental) regions, geographical sub-regions, and selected economic and other groupings”</a:t>
            </a:r>
          </a:p>
          <a:p>
            <a:pPr lvl="1"/>
            <a:r>
              <a:rPr lang="en-US" dirty="0"/>
              <a:t>Other geographic names such as geographic features (rivers, mountains, valleys, lakes, etc.) and culturally significant terms related to geography </a:t>
            </a:r>
          </a:p>
          <a:p>
            <a:pPr lvl="1"/>
            <a:r>
              <a:rPr lang="en-US" dirty="0"/>
              <a:t>The extent to which additional languages receive protection</a:t>
            </a:r>
          </a:p>
        </p:txBody>
      </p:sp>
    </p:spTree>
    <p:extLst>
      <p:ext uri="{BB962C8B-B14F-4D97-AF65-F5344CB8AC3E}">
        <p14:creationId xmlns:p14="http://schemas.microsoft.com/office/powerpoint/2010/main" val="153639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2500" b="1" kern="1200" dirty="0">
                <a:solidFill>
                  <a:schemeClr val="accent6">
                    <a:lumMod val="50000"/>
                  </a:schemeClr>
                </a:solidFill>
                <a:latin typeface="+mj-lt"/>
                <a:ea typeface="+mj-ea"/>
                <a:cs typeface="Arial"/>
              </a:rPr>
              <a:t>Work Track 5 Status</a:t>
            </a:r>
          </a:p>
        </p:txBody>
      </p:sp>
      <p:sp>
        <p:nvSpPr>
          <p:cNvPr id="3" name="Content Placeholder 2"/>
          <p:cNvSpPr>
            <a:spLocks noGrp="1"/>
          </p:cNvSpPr>
          <p:nvPr>
            <p:ph sz="quarter" idx="10"/>
          </p:nvPr>
        </p:nvSpPr>
        <p:spPr>
          <a:xfrm>
            <a:off x="374904" y="708212"/>
            <a:ext cx="8077329" cy="4977481"/>
          </a:xfrm>
        </p:spPr>
        <p:txBody>
          <a:bodyPr/>
          <a:lstStyle/>
          <a:p>
            <a:r>
              <a:rPr lang="en-US" dirty="0"/>
              <a:t>Discussed categories of strings included in the 2012 Applicant Guidebook including identifying pros and cons of the 2012 AGB treatment:</a:t>
            </a:r>
          </a:p>
          <a:p>
            <a:pPr lvl="1"/>
            <a:r>
              <a:rPr lang="en-US" dirty="0"/>
              <a:t>2-character ASCII letter-letter combinations</a:t>
            </a:r>
          </a:p>
          <a:p>
            <a:pPr lvl="1"/>
            <a:r>
              <a:rPr lang="en-US" dirty="0"/>
              <a:t>Country and Territory Names</a:t>
            </a:r>
          </a:p>
          <a:p>
            <a:pPr lvl="1"/>
            <a:r>
              <a:rPr lang="en-US" dirty="0"/>
              <a:t>Other Geographic Names listed in the 2012 AGB</a:t>
            </a:r>
          </a:p>
          <a:p>
            <a:r>
              <a:rPr lang="en-US" dirty="0"/>
              <a:t>Discussed whether there should be rules for other strings such as geographic features (rivers, mountains, valleys, lakes, etc.) and culturally significant terms related to geography that were not included in the 2012 AGB.</a:t>
            </a:r>
          </a:p>
          <a:p>
            <a:r>
              <a:rPr lang="en-US" dirty="0"/>
              <a:t>Reviewed and validated a chart outlining the relevant program elements of the 2012 process and began to consider possible process improvements. </a:t>
            </a:r>
          </a:p>
          <a:p>
            <a:r>
              <a:rPr lang="en-US" dirty="0"/>
              <a:t>Currently seeking input from WT members on a working document that seeks to capture the different perspectives and input received so far from WT members.</a:t>
            </a:r>
          </a:p>
        </p:txBody>
      </p:sp>
    </p:spTree>
    <p:extLst>
      <p:ext uri="{BB962C8B-B14F-4D97-AF65-F5344CB8AC3E}">
        <p14:creationId xmlns:p14="http://schemas.microsoft.com/office/powerpoint/2010/main" val="319374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2500" b="1" kern="1200" dirty="0">
                <a:solidFill>
                  <a:schemeClr val="accent6">
                    <a:lumMod val="50000"/>
                  </a:schemeClr>
                </a:solidFill>
                <a:latin typeface="+mj-lt"/>
                <a:ea typeface="+mj-ea"/>
                <a:cs typeface="Arial"/>
              </a:rPr>
              <a:t>Preliminary Convergence</a:t>
            </a:r>
          </a:p>
        </p:txBody>
      </p:sp>
      <p:sp>
        <p:nvSpPr>
          <p:cNvPr id="3" name="Content Placeholder 2"/>
          <p:cNvSpPr>
            <a:spLocks noGrp="1"/>
          </p:cNvSpPr>
          <p:nvPr>
            <p:ph sz="quarter" idx="10"/>
          </p:nvPr>
        </p:nvSpPr>
        <p:spPr>
          <a:xfrm>
            <a:off x="480517" y="801139"/>
            <a:ext cx="8139376" cy="4571813"/>
          </a:xfrm>
        </p:spPr>
        <p:txBody>
          <a:bodyPr/>
          <a:lstStyle/>
          <a:p>
            <a:r>
              <a:rPr lang="en-US" dirty="0"/>
              <a:t>The Work Track Co-Leaders are beginning to see convergence in support of the following:</a:t>
            </a:r>
          </a:p>
          <a:p>
            <a:pPr lvl="1"/>
            <a:r>
              <a:rPr lang="en-US" dirty="0"/>
              <a:t>Continue reservation at the top-level for these </a:t>
            </a:r>
            <a:r>
              <a:rPr lang="en-US" b="1" dirty="0"/>
              <a:t>country and territory related terms</a:t>
            </a:r>
            <a:r>
              <a:rPr lang="en-US" dirty="0"/>
              <a:t>:</a:t>
            </a:r>
          </a:p>
          <a:p>
            <a:pPr lvl="2"/>
            <a:r>
              <a:rPr lang="en-US" b="1" dirty="0"/>
              <a:t>Two-character</a:t>
            </a:r>
            <a:r>
              <a:rPr lang="en-US" dirty="0"/>
              <a:t> </a:t>
            </a:r>
            <a:r>
              <a:rPr lang="en-US" b="1" dirty="0"/>
              <a:t>ASCII letter-letter </a:t>
            </a:r>
            <a:r>
              <a:rPr lang="en-US" dirty="0"/>
              <a:t>combinations.</a:t>
            </a:r>
          </a:p>
          <a:p>
            <a:pPr lvl="2"/>
            <a:r>
              <a:rPr lang="en-US" b="1" dirty="0"/>
              <a:t>3-character</a:t>
            </a:r>
            <a:r>
              <a:rPr lang="en-US" dirty="0"/>
              <a:t> </a:t>
            </a:r>
            <a:r>
              <a:rPr lang="en-US" b="1" dirty="0"/>
              <a:t>country codes </a:t>
            </a:r>
            <a:r>
              <a:rPr lang="en-US" dirty="0"/>
              <a:t>on the International Organization for Standardization </a:t>
            </a:r>
            <a:r>
              <a:rPr lang="en-US" b="1" dirty="0"/>
              <a:t>(ISO) 3166-1 </a:t>
            </a:r>
            <a:r>
              <a:rPr lang="en-US" dirty="0"/>
              <a:t>list. </a:t>
            </a:r>
          </a:p>
          <a:p>
            <a:pPr lvl="2"/>
            <a:r>
              <a:rPr lang="en-US" b="1" dirty="0"/>
              <a:t>Long-form</a:t>
            </a:r>
            <a:r>
              <a:rPr lang="en-US" dirty="0"/>
              <a:t> and </a:t>
            </a:r>
            <a:r>
              <a:rPr lang="en-US" b="1" dirty="0"/>
              <a:t>short-form country and territory names </a:t>
            </a:r>
            <a:r>
              <a:rPr lang="en-US" dirty="0"/>
              <a:t>on the International Organization for Standardization (ISO) 3166-1 list. </a:t>
            </a:r>
          </a:p>
          <a:p>
            <a:pPr lvl="1"/>
            <a:r>
              <a:rPr lang="en-US" dirty="0"/>
              <a:t>Defer broader questions about which entity/entities can apply for these strings and how they may be treated (for instance, as a gTLD, a ccTLD or something else).</a:t>
            </a:r>
            <a:br>
              <a:rPr lang="en-US" dirty="0"/>
            </a:br>
            <a:endParaRPr lang="en-US" dirty="0"/>
          </a:p>
          <a:p>
            <a:pPr lvl="1"/>
            <a:r>
              <a:rPr lang="en-US" b="1" dirty="0"/>
              <a:t>Continue</a:t>
            </a:r>
            <a:r>
              <a:rPr lang="en-US" dirty="0"/>
              <a:t> requirement that an applicant must obtain a </a:t>
            </a:r>
            <a:r>
              <a:rPr lang="en-US" b="1" dirty="0"/>
              <a:t>letter of consent/non-objection </a:t>
            </a:r>
            <a:r>
              <a:rPr lang="en-US" dirty="0"/>
              <a:t>from the relevant government or public authority when applying for a </a:t>
            </a:r>
            <a:r>
              <a:rPr lang="en-US" b="1" dirty="0"/>
              <a:t>capital city name</a:t>
            </a:r>
            <a:r>
              <a:rPr lang="en-US" dirty="0"/>
              <a:t>.</a:t>
            </a:r>
          </a:p>
        </p:txBody>
      </p:sp>
    </p:spTree>
    <p:extLst>
      <p:ext uri="{BB962C8B-B14F-4D97-AF65-F5344CB8AC3E}">
        <p14:creationId xmlns:p14="http://schemas.microsoft.com/office/powerpoint/2010/main" val="1453236776"/>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 4x3 20170607</Template>
  <TotalTime>8737</TotalTime>
  <Words>1135</Words>
  <Application>Microsoft Macintosh PowerPoint</Application>
  <PresentationFormat>On-screen Show (4:3)</PresentationFormat>
  <Paragraphs>81</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Segoe UI</vt:lpstr>
      <vt:lpstr>Wingdings</vt:lpstr>
      <vt:lpstr>ICANNPPT_Arial_4x3_June 2017_potx</vt:lpstr>
      <vt:lpstr>Work Track 5 Overview and Update</vt:lpstr>
      <vt:lpstr>What is Work Track 5?</vt:lpstr>
      <vt:lpstr>Why is Work Track 5 Doing this Work?</vt:lpstr>
      <vt:lpstr>How does Work Track 5 Complete its Work?</vt:lpstr>
      <vt:lpstr>Membership and Decision-Making</vt:lpstr>
      <vt:lpstr>What are Work Track 5’s Responsibilities?</vt:lpstr>
      <vt:lpstr>Scope of Work</vt:lpstr>
      <vt:lpstr>Work Track 5 Status</vt:lpstr>
      <vt:lpstr>Preliminary Convergence</vt:lpstr>
      <vt:lpstr>Work Track 5 Timeline – Current Estimates</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Cross-Community Session on Geographic Names at the Top-Level</dc:title>
  <dc:creator>Steve Chan</dc:creator>
  <cp:lastModifiedBy>Julia Charvolen</cp:lastModifiedBy>
  <cp:revision>76</cp:revision>
  <cp:lastPrinted>2017-01-26T19:29:02Z</cp:lastPrinted>
  <dcterms:created xsi:type="dcterms:W3CDTF">2017-06-20T21:57:21Z</dcterms:created>
  <dcterms:modified xsi:type="dcterms:W3CDTF">2018-06-24T10:57:33Z</dcterms:modified>
</cp:coreProperties>
</file>